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Inter"/>
      <p:regular r:id="rId16"/>
    </p:embeddedFon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112282"/>
            <a:ext cx="13042821" cy="4252913"/>
          </a:xfrm>
          <a:prstGeom prst="rect">
            <a:avLst/>
          </a:prstGeom>
          <a:noFill/>
          <a:ln/>
        </p:spPr>
        <p:txBody>
          <a:bodyPr wrap="square" lIns="0" tIns="0" rIns="0" bIns="0" rtlCol="0" anchor="t"/>
          <a:lstStyle/>
          <a:p>
            <a:pPr algn="l" indent="0" marL="0">
              <a:lnSpc>
                <a:spcPts val="16700"/>
              </a:lnSpc>
              <a:buNone/>
            </a:pPr>
            <a:r>
              <a:rPr lang="en-US" sz="13350" b="1" dirty="0">
                <a:solidFill>
                  <a:srgbClr val="000000"/>
                </a:solidFill>
                <a:latin typeface="Inter Bold" pitchFamily="34" charset="0"/>
                <a:ea typeface="Inter Bold" pitchFamily="34" charset="-122"/>
                <a:cs typeface="Inter Bold" pitchFamily="34" charset="-120"/>
              </a:rPr>
              <a:t>EDA on Airbnb Listings</a:t>
            </a:r>
            <a:endParaRPr lang="en-US" sz="13350" dirty="0"/>
          </a:p>
        </p:txBody>
      </p:sp>
      <p:sp>
        <p:nvSpPr>
          <p:cNvPr id="5" name="Text 2"/>
          <p:cNvSpPr/>
          <p:nvPr/>
        </p:nvSpPr>
        <p:spPr>
          <a:xfrm>
            <a:off x="793790" y="5705356"/>
            <a:ext cx="9884807"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Unlocking Insights from Rental Data</a:t>
            </a:r>
            <a:endParaRPr lang="en-US" sz="4450" dirty="0"/>
          </a:p>
        </p:txBody>
      </p:sp>
      <p:sp>
        <p:nvSpPr>
          <p:cNvPr id="6" name="Text 3"/>
          <p:cNvSpPr/>
          <p:nvPr/>
        </p:nvSpPr>
        <p:spPr>
          <a:xfrm>
            <a:off x="793790" y="675429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Presented by: [Raj]</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3820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to the Project: Exploring Airbnb Data</a:t>
            </a:r>
            <a:endParaRPr lang="en-US" sz="4450" dirty="0"/>
          </a:p>
        </p:txBody>
      </p:sp>
      <p:sp>
        <p:nvSpPr>
          <p:cNvPr id="4" name="Text 1"/>
          <p:cNvSpPr/>
          <p:nvPr/>
        </p:nvSpPr>
        <p:spPr>
          <a:xfrm>
            <a:off x="793790" y="3595926"/>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Exploratory Data Analysis (EDA) is vital for understanding complex datasets. It involves summarizing main characteristics, visualizing patterns, detecting anomalies, and testing assumptions to gain initial insights.</a:t>
            </a:r>
            <a:endParaRPr lang="en-US" sz="1750" dirty="0"/>
          </a:p>
        </p:txBody>
      </p:sp>
      <p:sp>
        <p:nvSpPr>
          <p:cNvPr id="5" name="Text 2"/>
          <p:cNvSpPr/>
          <p:nvPr/>
        </p:nvSpPr>
        <p:spPr>
          <a:xfrm>
            <a:off x="793790" y="530268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 this project, we apply EDA to a rich dataset of Airbnb listings. Our goal is to uncover hidden trends, understand host and property dynamics, and identify key factors influencing pricing and availability.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47700"/>
            <a:ext cx="653665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Tools and Technologies</a:t>
            </a:r>
            <a:endParaRPr lang="en-US" sz="4450" dirty="0"/>
          </a:p>
        </p:txBody>
      </p:sp>
      <p:sp>
        <p:nvSpPr>
          <p:cNvPr id="3" name="Text 1"/>
          <p:cNvSpPr/>
          <p:nvPr/>
        </p:nvSpPr>
        <p:spPr>
          <a:xfrm>
            <a:off x="793790" y="1900714"/>
            <a:ext cx="7604284"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Exploratory Data Analysis of Airbnb listings leverages a powerful suite of tools and technologies, primarily rooted in the Python ecosystem. This combination allows for efficient data handling, robust analysis, and insightful visualizations.</a:t>
            </a:r>
            <a:endParaRPr lang="en-US" sz="1750" dirty="0"/>
          </a:p>
        </p:txBody>
      </p:sp>
      <p:sp>
        <p:nvSpPr>
          <p:cNvPr id="4" name="Text 2"/>
          <p:cNvSpPr/>
          <p:nvPr/>
        </p:nvSpPr>
        <p:spPr>
          <a:xfrm>
            <a:off x="793790" y="3556397"/>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Python: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The foundational language, offering flexibility and extensive libraries for data science.</a:t>
            </a:r>
            <a:endParaRPr lang="en-US" sz="1750" dirty="0"/>
          </a:p>
        </p:txBody>
      </p:sp>
      <p:sp>
        <p:nvSpPr>
          <p:cNvPr id="5" name="Text 3"/>
          <p:cNvSpPr/>
          <p:nvPr/>
        </p:nvSpPr>
        <p:spPr>
          <a:xfrm>
            <a:off x="793790" y="4361498"/>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NumPy: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Essential for high-performance numerical computing and efficient array operations.</a:t>
            </a:r>
            <a:endParaRPr lang="en-US" sz="1750" dirty="0"/>
          </a:p>
        </p:txBody>
      </p:sp>
      <p:sp>
        <p:nvSpPr>
          <p:cNvPr id="6" name="Text 4"/>
          <p:cNvSpPr/>
          <p:nvPr/>
        </p:nvSpPr>
        <p:spPr>
          <a:xfrm>
            <a:off x="793790" y="5166598"/>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Pandas: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Crucial for data manipulation and analysis, utilizing DataFrames to clean and transform our Airbnb dataset.</a:t>
            </a:r>
            <a:endParaRPr lang="en-US" sz="1750" dirty="0"/>
          </a:p>
        </p:txBody>
      </p:sp>
      <p:sp>
        <p:nvSpPr>
          <p:cNvPr id="7" name="Text 5"/>
          <p:cNvSpPr/>
          <p:nvPr/>
        </p:nvSpPr>
        <p:spPr>
          <a:xfrm>
            <a:off x="793790" y="5971699"/>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Matplotlib &amp; Seaborn: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Employed for creating compelling static and interactive data visualizations, uncovering patterns and trends.</a:t>
            </a:r>
            <a:endParaRPr lang="en-US" sz="1750" dirty="0"/>
          </a:p>
        </p:txBody>
      </p:sp>
      <p:sp>
        <p:nvSpPr>
          <p:cNvPr id="8" name="Text 6"/>
          <p:cNvSpPr/>
          <p:nvPr/>
        </p:nvSpPr>
        <p:spPr>
          <a:xfrm>
            <a:off x="793790" y="6776799"/>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Jupyter Notebooks: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The interactive environment where all analysis and visualizations were developed and documented.</a:t>
            </a:r>
            <a:endParaRPr lang="en-US" sz="1750" dirty="0"/>
          </a:p>
        </p:txBody>
      </p:sp>
      <p:pic>
        <p:nvPicPr>
          <p:cNvPr id="9" name="Image 0" descr="preencoded.png">    </p:cNvPr>
          <p:cNvPicPr>
            <a:picLocks noChangeAspect="1"/>
          </p:cNvPicPr>
          <p:nvPr/>
        </p:nvPicPr>
        <p:blipFill>
          <a:blip r:embed="rId1"/>
          <a:stretch>
            <a:fillRect/>
          </a:stretch>
        </p:blipFill>
        <p:spPr>
          <a:xfrm>
            <a:off x="8959096" y="1951792"/>
            <a:ext cx="4885015" cy="48850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3057" y="505182"/>
            <a:ext cx="8005763" cy="574119"/>
          </a:xfrm>
          <a:prstGeom prst="rect">
            <a:avLst/>
          </a:prstGeom>
          <a:noFill/>
          <a:ln/>
        </p:spPr>
        <p:txBody>
          <a:bodyPr wrap="none" lIns="0" tIns="0" rIns="0" bIns="0" rtlCol="0" anchor="t"/>
          <a:lstStyle/>
          <a:p>
            <a:pPr algn="l" indent="0" marL="0">
              <a:lnSpc>
                <a:spcPts val="4500"/>
              </a:lnSpc>
              <a:buNone/>
            </a:pPr>
            <a:r>
              <a:rPr lang="en-US" sz="3600" b="1" dirty="0">
                <a:solidFill>
                  <a:srgbClr val="000000"/>
                </a:solidFill>
                <a:latin typeface="Inter Bold" pitchFamily="34" charset="0"/>
                <a:ea typeface="Inter Bold" pitchFamily="34" charset="-122"/>
                <a:cs typeface="Inter Bold" pitchFamily="34" charset="-120"/>
              </a:rPr>
              <a:t>Project Working: Our EDA Workflow</a:t>
            </a:r>
            <a:endParaRPr lang="en-US" sz="3600" dirty="0"/>
          </a:p>
        </p:txBody>
      </p:sp>
      <p:sp>
        <p:nvSpPr>
          <p:cNvPr id="3" name="Text 1"/>
          <p:cNvSpPr/>
          <p:nvPr/>
        </p:nvSpPr>
        <p:spPr>
          <a:xfrm>
            <a:off x="643057" y="1446728"/>
            <a:ext cx="13344287" cy="587693"/>
          </a:xfrm>
          <a:prstGeom prst="rect">
            <a:avLst/>
          </a:prstGeom>
          <a:noFill/>
          <a:ln/>
        </p:spPr>
        <p:txBody>
          <a:bodyPr wrap="square" lIns="0" tIns="0" rIns="0" bIns="0" rtlCol="0" anchor="t"/>
          <a:lstStyle/>
          <a:p>
            <a:pPr algn="l" indent="0" marL="0">
              <a:lnSpc>
                <a:spcPts val="2300"/>
              </a:lnSpc>
              <a:buNone/>
            </a:pPr>
            <a:r>
              <a:rPr lang="en-US" sz="1400" dirty="0">
                <a:solidFill>
                  <a:srgbClr val="272525"/>
                </a:solidFill>
                <a:latin typeface="Inter" pitchFamily="34" charset="0"/>
                <a:ea typeface="Inter" pitchFamily="34" charset="-122"/>
                <a:cs typeface="Inter" pitchFamily="34" charset="-120"/>
              </a:rPr>
              <a:t>Our exploratory data analysis followed a structured workflow, designed to extract maximum value from the raw Airbnb listing data. Each phase built upon the last, progressively refining our understanding.</a:t>
            </a:r>
            <a:endParaRPr lang="en-US" sz="1400" dirty="0"/>
          </a:p>
        </p:txBody>
      </p:sp>
      <p:sp>
        <p:nvSpPr>
          <p:cNvPr id="4" name="Shape 2"/>
          <p:cNvSpPr/>
          <p:nvPr/>
        </p:nvSpPr>
        <p:spPr>
          <a:xfrm>
            <a:off x="7303770" y="2241113"/>
            <a:ext cx="22860" cy="5485924"/>
          </a:xfrm>
          <a:prstGeom prst="roundRect">
            <a:avLst>
              <a:gd name="adj" fmla="val 337586"/>
            </a:avLst>
          </a:prstGeom>
          <a:solidFill>
            <a:srgbClr val="C0C1D7"/>
          </a:solidFill>
          <a:ln/>
        </p:spPr>
      </p:sp>
      <p:sp>
        <p:nvSpPr>
          <p:cNvPr id="5" name="Shape 3"/>
          <p:cNvSpPr/>
          <p:nvPr/>
        </p:nvSpPr>
        <p:spPr>
          <a:xfrm>
            <a:off x="6580227" y="2436376"/>
            <a:ext cx="551140" cy="22860"/>
          </a:xfrm>
          <a:prstGeom prst="roundRect">
            <a:avLst>
              <a:gd name="adj" fmla="val 337586"/>
            </a:avLst>
          </a:prstGeom>
          <a:solidFill>
            <a:srgbClr val="C0C1D7"/>
          </a:solidFill>
          <a:ln/>
        </p:spPr>
      </p:sp>
      <p:sp>
        <p:nvSpPr>
          <p:cNvPr id="6" name="Shape 4"/>
          <p:cNvSpPr/>
          <p:nvPr/>
        </p:nvSpPr>
        <p:spPr>
          <a:xfrm>
            <a:off x="7108508" y="2241113"/>
            <a:ext cx="413385" cy="413385"/>
          </a:xfrm>
          <a:prstGeom prst="roundRect">
            <a:avLst>
              <a:gd name="adj" fmla="val 18668"/>
            </a:avLst>
          </a:prstGeom>
          <a:solidFill>
            <a:srgbClr val="DADBF1"/>
          </a:solidFill>
          <a:ln w="7620">
            <a:solidFill>
              <a:srgbClr val="C0C1D7"/>
            </a:solidFill>
            <a:prstDash val="solid"/>
          </a:ln>
        </p:spPr>
      </p:sp>
      <p:sp>
        <p:nvSpPr>
          <p:cNvPr id="7" name="Text 5"/>
          <p:cNvSpPr/>
          <p:nvPr/>
        </p:nvSpPr>
        <p:spPr>
          <a:xfrm>
            <a:off x="7177445" y="2275582"/>
            <a:ext cx="275511" cy="344448"/>
          </a:xfrm>
          <a:prstGeom prst="rect">
            <a:avLst/>
          </a:prstGeom>
          <a:noFill/>
          <a:ln/>
        </p:spPr>
        <p:txBody>
          <a:bodyPr wrap="none" lIns="0" tIns="0" rIns="0" bIns="0" rtlCol="0" anchor="t"/>
          <a:lstStyle/>
          <a:p>
            <a:pPr algn="ctr" indent="0" marL="0">
              <a:lnSpc>
                <a:spcPts val="2150"/>
              </a:lnSpc>
              <a:buNone/>
            </a:pPr>
            <a:r>
              <a:rPr lang="en-US" sz="2150" b="1" dirty="0">
                <a:solidFill>
                  <a:srgbClr val="272525"/>
                </a:solidFill>
                <a:latin typeface="Inter Bold" pitchFamily="34" charset="0"/>
                <a:ea typeface="Inter Bold" pitchFamily="34" charset="-122"/>
                <a:cs typeface="Inter Bold" pitchFamily="34" charset="-120"/>
              </a:rPr>
              <a:t>1</a:t>
            </a:r>
            <a:endParaRPr lang="en-US" sz="2150" dirty="0"/>
          </a:p>
        </p:txBody>
      </p:sp>
      <p:sp>
        <p:nvSpPr>
          <p:cNvPr id="8" name="Text 6"/>
          <p:cNvSpPr/>
          <p:nvPr/>
        </p:nvSpPr>
        <p:spPr>
          <a:xfrm>
            <a:off x="3523893" y="2304217"/>
            <a:ext cx="2872621" cy="287060"/>
          </a:xfrm>
          <a:prstGeom prst="rect">
            <a:avLst/>
          </a:prstGeom>
          <a:noFill/>
          <a:ln/>
        </p:spPr>
        <p:txBody>
          <a:bodyPr wrap="none" lIns="0" tIns="0" rIns="0" bIns="0" rtlCol="0" anchor="t"/>
          <a:lstStyle/>
          <a:p>
            <a:pPr algn="r"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Data Collection &amp; Loading</a:t>
            </a:r>
            <a:endParaRPr lang="en-US" sz="1800" dirty="0"/>
          </a:p>
        </p:txBody>
      </p:sp>
      <p:sp>
        <p:nvSpPr>
          <p:cNvPr id="9" name="Text 7"/>
          <p:cNvSpPr/>
          <p:nvPr/>
        </p:nvSpPr>
        <p:spPr>
          <a:xfrm>
            <a:off x="643057" y="2701409"/>
            <a:ext cx="5753457" cy="881539"/>
          </a:xfrm>
          <a:prstGeom prst="rect">
            <a:avLst/>
          </a:prstGeom>
          <a:noFill/>
          <a:ln/>
        </p:spPr>
        <p:txBody>
          <a:bodyPr wrap="square" lIns="0" tIns="0" rIns="0" bIns="0" rtlCol="0" anchor="t"/>
          <a:lstStyle/>
          <a:p>
            <a:pPr algn="r" indent="0" marL="0">
              <a:lnSpc>
                <a:spcPts val="2300"/>
              </a:lnSpc>
              <a:buNone/>
            </a:pPr>
            <a:r>
              <a:rPr lang="en-US" sz="1400" dirty="0">
                <a:solidFill>
                  <a:srgbClr val="272525"/>
                </a:solidFill>
                <a:latin typeface="Inter" pitchFamily="34" charset="0"/>
                <a:ea typeface="Inter" pitchFamily="34" charset="-122"/>
                <a:cs typeface="Inter" pitchFamily="34" charset="-120"/>
              </a:rPr>
              <a:t>Acquired comprehensive Airbnb listing data, focusing on key metropolitan areas. Utilized Pandas for efficient loading and initial inspection of the dataset structure.</a:t>
            </a:r>
            <a:endParaRPr lang="en-US" sz="1400" dirty="0"/>
          </a:p>
        </p:txBody>
      </p:sp>
      <p:sp>
        <p:nvSpPr>
          <p:cNvPr id="10" name="Shape 8"/>
          <p:cNvSpPr/>
          <p:nvPr/>
        </p:nvSpPr>
        <p:spPr>
          <a:xfrm>
            <a:off x="7499033" y="3538657"/>
            <a:ext cx="551140" cy="22860"/>
          </a:xfrm>
          <a:prstGeom prst="roundRect">
            <a:avLst>
              <a:gd name="adj" fmla="val 337586"/>
            </a:avLst>
          </a:prstGeom>
          <a:solidFill>
            <a:srgbClr val="C0C1D7"/>
          </a:solidFill>
          <a:ln/>
        </p:spPr>
      </p:sp>
      <p:sp>
        <p:nvSpPr>
          <p:cNvPr id="11" name="Shape 9"/>
          <p:cNvSpPr/>
          <p:nvPr/>
        </p:nvSpPr>
        <p:spPr>
          <a:xfrm>
            <a:off x="7108508" y="3343394"/>
            <a:ext cx="413385" cy="413385"/>
          </a:xfrm>
          <a:prstGeom prst="roundRect">
            <a:avLst>
              <a:gd name="adj" fmla="val 18668"/>
            </a:avLst>
          </a:prstGeom>
          <a:solidFill>
            <a:srgbClr val="DADBF1"/>
          </a:solidFill>
          <a:ln w="7620">
            <a:solidFill>
              <a:srgbClr val="C0C1D7"/>
            </a:solidFill>
            <a:prstDash val="solid"/>
          </a:ln>
        </p:spPr>
      </p:sp>
      <p:sp>
        <p:nvSpPr>
          <p:cNvPr id="12" name="Text 10"/>
          <p:cNvSpPr/>
          <p:nvPr/>
        </p:nvSpPr>
        <p:spPr>
          <a:xfrm>
            <a:off x="7177445" y="3377863"/>
            <a:ext cx="275511" cy="344448"/>
          </a:xfrm>
          <a:prstGeom prst="rect">
            <a:avLst/>
          </a:prstGeom>
          <a:noFill/>
          <a:ln/>
        </p:spPr>
        <p:txBody>
          <a:bodyPr wrap="none" lIns="0" tIns="0" rIns="0" bIns="0" rtlCol="0" anchor="t"/>
          <a:lstStyle/>
          <a:p>
            <a:pPr algn="ctr" indent="0" marL="0">
              <a:lnSpc>
                <a:spcPts val="2150"/>
              </a:lnSpc>
              <a:buNone/>
            </a:pPr>
            <a:r>
              <a:rPr lang="en-US" sz="2150" b="1" dirty="0">
                <a:solidFill>
                  <a:srgbClr val="272525"/>
                </a:solidFill>
                <a:latin typeface="Inter Bold" pitchFamily="34" charset="0"/>
                <a:ea typeface="Inter Bold" pitchFamily="34" charset="-122"/>
                <a:cs typeface="Inter Bold" pitchFamily="34" charset="-120"/>
              </a:rPr>
              <a:t>2</a:t>
            </a:r>
            <a:endParaRPr lang="en-US" sz="2150" dirty="0"/>
          </a:p>
        </p:txBody>
      </p:sp>
      <p:sp>
        <p:nvSpPr>
          <p:cNvPr id="13" name="Text 11"/>
          <p:cNvSpPr/>
          <p:nvPr/>
        </p:nvSpPr>
        <p:spPr>
          <a:xfrm>
            <a:off x="8233886" y="3406497"/>
            <a:ext cx="3458051" cy="287060"/>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Data Cleaning &amp; Preprocessing</a:t>
            </a:r>
            <a:endParaRPr lang="en-US" sz="1800" dirty="0"/>
          </a:p>
        </p:txBody>
      </p:sp>
      <p:sp>
        <p:nvSpPr>
          <p:cNvPr id="14" name="Text 12"/>
          <p:cNvSpPr/>
          <p:nvPr/>
        </p:nvSpPr>
        <p:spPr>
          <a:xfrm>
            <a:off x="8233886" y="3803690"/>
            <a:ext cx="5753457" cy="881539"/>
          </a:xfrm>
          <a:prstGeom prst="rect">
            <a:avLst/>
          </a:prstGeom>
          <a:noFill/>
          <a:ln/>
        </p:spPr>
        <p:txBody>
          <a:bodyPr wrap="square" lIns="0" tIns="0" rIns="0" bIns="0" rtlCol="0" anchor="t"/>
          <a:lstStyle/>
          <a:p>
            <a:pPr algn="l" indent="0" marL="0">
              <a:lnSpc>
                <a:spcPts val="2300"/>
              </a:lnSpc>
              <a:buNone/>
            </a:pPr>
            <a:r>
              <a:rPr lang="en-US" sz="1400" dirty="0">
                <a:solidFill>
                  <a:srgbClr val="272525"/>
                </a:solidFill>
                <a:latin typeface="Inter" pitchFamily="34" charset="0"/>
                <a:ea typeface="Inter" pitchFamily="34" charset="-122"/>
                <a:cs typeface="Inter" pitchFamily="34" charset="-120"/>
              </a:rPr>
              <a:t>Addressed missing values, identified and handled outliers, converted data types, and standardized formats to ensure data quality and consistency for analysis.</a:t>
            </a:r>
            <a:endParaRPr lang="en-US" sz="1400" dirty="0"/>
          </a:p>
        </p:txBody>
      </p:sp>
      <p:sp>
        <p:nvSpPr>
          <p:cNvPr id="15" name="Shape 13"/>
          <p:cNvSpPr/>
          <p:nvPr/>
        </p:nvSpPr>
        <p:spPr>
          <a:xfrm>
            <a:off x="6580227" y="4488775"/>
            <a:ext cx="551140" cy="22860"/>
          </a:xfrm>
          <a:prstGeom prst="roundRect">
            <a:avLst>
              <a:gd name="adj" fmla="val 337586"/>
            </a:avLst>
          </a:prstGeom>
          <a:solidFill>
            <a:srgbClr val="C0C1D7"/>
          </a:solidFill>
          <a:ln/>
        </p:spPr>
      </p:sp>
      <p:sp>
        <p:nvSpPr>
          <p:cNvPr id="16" name="Shape 14"/>
          <p:cNvSpPr/>
          <p:nvPr/>
        </p:nvSpPr>
        <p:spPr>
          <a:xfrm>
            <a:off x="7108508" y="4293513"/>
            <a:ext cx="413385" cy="413385"/>
          </a:xfrm>
          <a:prstGeom prst="roundRect">
            <a:avLst>
              <a:gd name="adj" fmla="val 18668"/>
            </a:avLst>
          </a:prstGeom>
          <a:solidFill>
            <a:srgbClr val="DADBF1"/>
          </a:solidFill>
          <a:ln w="7620">
            <a:solidFill>
              <a:srgbClr val="C0C1D7"/>
            </a:solidFill>
            <a:prstDash val="solid"/>
          </a:ln>
        </p:spPr>
      </p:sp>
      <p:sp>
        <p:nvSpPr>
          <p:cNvPr id="17" name="Text 15"/>
          <p:cNvSpPr/>
          <p:nvPr/>
        </p:nvSpPr>
        <p:spPr>
          <a:xfrm>
            <a:off x="7177445" y="4327981"/>
            <a:ext cx="275511" cy="344448"/>
          </a:xfrm>
          <a:prstGeom prst="rect">
            <a:avLst/>
          </a:prstGeom>
          <a:noFill/>
          <a:ln/>
        </p:spPr>
        <p:txBody>
          <a:bodyPr wrap="none" lIns="0" tIns="0" rIns="0" bIns="0" rtlCol="0" anchor="t"/>
          <a:lstStyle/>
          <a:p>
            <a:pPr algn="ctr" indent="0" marL="0">
              <a:lnSpc>
                <a:spcPts val="2150"/>
              </a:lnSpc>
              <a:buNone/>
            </a:pPr>
            <a:r>
              <a:rPr lang="en-US" sz="2150" b="1" dirty="0">
                <a:solidFill>
                  <a:srgbClr val="272525"/>
                </a:solidFill>
                <a:latin typeface="Inter Bold" pitchFamily="34" charset="0"/>
                <a:ea typeface="Inter Bold" pitchFamily="34" charset="-122"/>
                <a:cs typeface="Inter Bold" pitchFamily="34" charset="-120"/>
              </a:rPr>
              <a:t>3</a:t>
            </a:r>
            <a:endParaRPr lang="en-US" sz="2150" dirty="0"/>
          </a:p>
        </p:txBody>
      </p:sp>
      <p:sp>
        <p:nvSpPr>
          <p:cNvPr id="18" name="Text 16"/>
          <p:cNvSpPr/>
          <p:nvPr/>
        </p:nvSpPr>
        <p:spPr>
          <a:xfrm>
            <a:off x="3498771" y="4356616"/>
            <a:ext cx="2897743" cy="287060"/>
          </a:xfrm>
          <a:prstGeom prst="rect">
            <a:avLst/>
          </a:prstGeom>
          <a:noFill/>
          <a:ln/>
        </p:spPr>
        <p:txBody>
          <a:bodyPr wrap="none" lIns="0" tIns="0" rIns="0" bIns="0" rtlCol="0" anchor="t"/>
          <a:lstStyle/>
          <a:p>
            <a:pPr algn="r"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Exploratory Data Analysis</a:t>
            </a:r>
            <a:endParaRPr lang="en-US" sz="1800" dirty="0"/>
          </a:p>
        </p:txBody>
      </p:sp>
      <p:sp>
        <p:nvSpPr>
          <p:cNvPr id="19" name="Text 17"/>
          <p:cNvSpPr/>
          <p:nvPr/>
        </p:nvSpPr>
        <p:spPr>
          <a:xfrm>
            <a:off x="643057" y="4753808"/>
            <a:ext cx="5753457" cy="881539"/>
          </a:xfrm>
          <a:prstGeom prst="rect">
            <a:avLst/>
          </a:prstGeom>
          <a:noFill/>
          <a:ln/>
        </p:spPr>
        <p:txBody>
          <a:bodyPr wrap="square" lIns="0" tIns="0" rIns="0" bIns="0" rtlCol="0" anchor="t"/>
          <a:lstStyle/>
          <a:p>
            <a:pPr algn="r" indent="0" marL="0">
              <a:lnSpc>
                <a:spcPts val="2300"/>
              </a:lnSpc>
              <a:buNone/>
            </a:pPr>
            <a:r>
              <a:rPr lang="en-US" sz="1400" dirty="0">
                <a:solidFill>
                  <a:srgbClr val="272525"/>
                </a:solidFill>
                <a:latin typeface="Inter" pitchFamily="34" charset="0"/>
                <a:ea typeface="Inter" pitchFamily="34" charset="-122"/>
                <a:cs typeface="Inter" pitchFamily="34" charset="-120"/>
              </a:rPr>
              <a:t>Conducted in-depth analysis using Matplotlib and Seaborn to visualize distributions, identify correlations, and understand geographical pricing patterns and property type prevalence.</a:t>
            </a:r>
            <a:endParaRPr lang="en-US" sz="1400" dirty="0"/>
          </a:p>
        </p:txBody>
      </p:sp>
      <p:sp>
        <p:nvSpPr>
          <p:cNvPr id="20" name="Shape 18"/>
          <p:cNvSpPr/>
          <p:nvPr/>
        </p:nvSpPr>
        <p:spPr>
          <a:xfrm>
            <a:off x="7499033" y="5439013"/>
            <a:ext cx="551140" cy="22860"/>
          </a:xfrm>
          <a:prstGeom prst="roundRect">
            <a:avLst>
              <a:gd name="adj" fmla="val 337586"/>
            </a:avLst>
          </a:prstGeom>
          <a:solidFill>
            <a:srgbClr val="C0C1D7"/>
          </a:solidFill>
          <a:ln/>
        </p:spPr>
      </p:sp>
      <p:sp>
        <p:nvSpPr>
          <p:cNvPr id="21" name="Shape 19"/>
          <p:cNvSpPr/>
          <p:nvPr/>
        </p:nvSpPr>
        <p:spPr>
          <a:xfrm>
            <a:off x="7108508" y="5243751"/>
            <a:ext cx="413385" cy="413385"/>
          </a:xfrm>
          <a:prstGeom prst="roundRect">
            <a:avLst>
              <a:gd name="adj" fmla="val 18668"/>
            </a:avLst>
          </a:prstGeom>
          <a:solidFill>
            <a:srgbClr val="DADBF1"/>
          </a:solidFill>
          <a:ln w="7620">
            <a:solidFill>
              <a:srgbClr val="C0C1D7"/>
            </a:solidFill>
            <a:prstDash val="solid"/>
          </a:ln>
        </p:spPr>
      </p:sp>
      <p:sp>
        <p:nvSpPr>
          <p:cNvPr id="22" name="Text 20"/>
          <p:cNvSpPr/>
          <p:nvPr/>
        </p:nvSpPr>
        <p:spPr>
          <a:xfrm>
            <a:off x="7177445" y="5278219"/>
            <a:ext cx="275511" cy="344448"/>
          </a:xfrm>
          <a:prstGeom prst="rect">
            <a:avLst/>
          </a:prstGeom>
          <a:noFill/>
          <a:ln/>
        </p:spPr>
        <p:txBody>
          <a:bodyPr wrap="none" lIns="0" tIns="0" rIns="0" bIns="0" rtlCol="0" anchor="t"/>
          <a:lstStyle/>
          <a:p>
            <a:pPr algn="ctr" indent="0" marL="0">
              <a:lnSpc>
                <a:spcPts val="2150"/>
              </a:lnSpc>
              <a:buNone/>
            </a:pPr>
            <a:r>
              <a:rPr lang="en-US" sz="2150" b="1" dirty="0">
                <a:solidFill>
                  <a:srgbClr val="272525"/>
                </a:solidFill>
                <a:latin typeface="Inter Bold" pitchFamily="34" charset="0"/>
                <a:ea typeface="Inter Bold" pitchFamily="34" charset="-122"/>
                <a:cs typeface="Inter Bold" pitchFamily="34" charset="-120"/>
              </a:rPr>
              <a:t>4</a:t>
            </a:r>
            <a:endParaRPr lang="en-US" sz="2150" dirty="0"/>
          </a:p>
        </p:txBody>
      </p:sp>
      <p:sp>
        <p:nvSpPr>
          <p:cNvPr id="23" name="Text 21"/>
          <p:cNvSpPr/>
          <p:nvPr/>
        </p:nvSpPr>
        <p:spPr>
          <a:xfrm>
            <a:off x="8233886" y="5306854"/>
            <a:ext cx="2296716" cy="287060"/>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Feature Engineering</a:t>
            </a:r>
            <a:endParaRPr lang="en-US" sz="1800" dirty="0"/>
          </a:p>
        </p:txBody>
      </p:sp>
      <p:sp>
        <p:nvSpPr>
          <p:cNvPr id="24" name="Text 22"/>
          <p:cNvSpPr/>
          <p:nvPr/>
        </p:nvSpPr>
        <p:spPr>
          <a:xfrm>
            <a:off x="8233886" y="5704046"/>
            <a:ext cx="5753457" cy="881539"/>
          </a:xfrm>
          <a:prstGeom prst="rect">
            <a:avLst/>
          </a:prstGeom>
          <a:noFill/>
          <a:ln/>
        </p:spPr>
        <p:txBody>
          <a:bodyPr wrap="square" lIns="0" tIns="0" rIns="0" bIns="0" rtlCol="0" anchor="t"/>
          <a:lstStyle/>
          <a:p>
            <a:pPr algn="l" indent="0" marL="0">
              <a:lnSpc>
                <a:spcPts val="2300"/>
              </a:lnSpc>
              <a:buNone/>
            </a:pPr>
            <a:r>
              <a:rPr lang="en-US" sz="1400" dirty="0">
                <a:solidFill>
                  <a:srgbClr val="272525"/>
                </a:solidFill>
                <a:latin typeface="Inter" pitchFamily="34" charset="0"/>
                <a:ea typeface="Inter" pitchFamily="34" charset="-122"/>
                <a:cs typeface="Inter" pitchFamily="34" charset="-120"/>
              </a:rPr>
              <a:t>Created new, more insightful features from existing ones, such as 'price per person' or 'host response rate category', to enhance the depth of our analysis.</a:t>
            </a:r>
            <a:endParaRPr lang="en-US" sz="1400" dirty="0"/>
          </a:p>
        </p:txBody>
      </p:sp>
      <p:sp>
        <p:nvSpPr>
          <p:cNvPr id="25" name="Shape 23"/>
          <p:cNvSpPr/>
          <p:nvPr/>
        </p:nvSpPr>
        <p:spPr>
          <a:xfrm>
            <a:off x="6580227" y="6389251"/>
            <a:ext cx="551140" cy="22860"/>
          </a:xfrm>
          <a:prstGeom prst="roundRect">
            <a:avLst>
              <a:gd name="adj" fmla="val 337586"/>
            </a:avLst>
          </a:prstGeom>
          <a:solidFill>
            <a:srgbClr val="C0C1D7"/>
          </a:solidFill>
          <a:ln/>
        </p:spPr>
      </p:sp>
      <p:sp>
        <p:nvSpPr>
          <p:cNvPr id="26" name="Shape 24"/>
          <p:cNvSpPr/>
          <p:nvPr/>
        </p:nvSpPr>
        <p:spPr>
          <a:xfrm>
            <a:off x="7108508" y="6193988"/>
            <a:ext cx="413385" cy="413385"/>
          </a:xfrm>
          <a:prstGeom prst="roundRect">
            <a:avLst>
              <a:gd name="adj" fmla="val 18668"/>
            </a:avLst>
          </a:prstGeom>
          <a:solidFill>
            <a:srgbClr val="DADBF1"/>
          </a:solidFill>
          <a:ln w="7620">
            <a:solidFill>
              <a:srgbClr val="C0C1D7"/>
            </a:solidFill>
            <a:prstDash val="solid"/>
          </a:ln>
        </p:spPr>
      </p:sp>
      <p:sp>
        <p:nvSpPr>
          <p:cNvPr id="27" name="Text 25"/>
          <p:cNvSpPr/>
          <p:nvPr/>
        </p:nvSpPr>
        <p:spPr>
          <a:xfrm>
            <a:off x="7177445" y="6228457"/>
            <a:ext cx="275511" cy="344448"/>
          </a:xfrm>
          <a:prstGeom prst="rect">
            <a:avLst/>
          </a:prstGeom>
          <a:noFill/>
          <a:ln/>
        </p:spPr>
        <p:txBody>
          <a:bodyPr wrap="none" lIns="0" tIns="0" rIns="0" bIns="0" rtlCol="0" anchor="t"/>
          <a:lstStyle/>
          <a:p>
            <a:pPr algn="ctr" indent="0" marL="0">
              <a:lnSpc>
                <a:spcPts val="2150"/>
              </a:lnSpc>
              <a:buNone/>
            </a:pPr>
            <a:r>
              <a:rPr lang="en-US" sz="2150" b="1" dirty="0">
                <a:solidFill>
                  <a:srgbClr val="272525"/>
                </a:solidFill>
                <a:latin typeface="Inter Bold" pitchFamily="34" charset="0"/>
                <a:ea typeface="Inter Bold" pitchFamily="34" charset="-122"/>
                <a:cs typeface="Inter Bold" pitchFamily="34" charset="-120"/>
              </a:rPr>
              <a:t>5</a:t>
            </a:r>
            <a:endParaRPr lang="en-US" sz="2150" dirty="0"/>
          </a:p>
        </p:txBody>
      </p:sp>
      <p:sp>
        <p:nvSpPr>
          <p:cNvPr id="28" name="Text 26"/>
          <p:cNvSpPr/>
          <p:nvPr/>
        </p:nvSpPr>
        <p:spPr>
          <a:xfrm>
            <a:off x="3697605" y="6257092"/>
            <a:ext cx="2698909" cy="287060"/>
          </a:xfrm>
          <a:prstGeom prst="rect">
            <a:avLst/>
          </a:prstGeom>
          <a:noFill/>
          <a:ln/>
        </p:spPr>
        <p:txBody>
          <a:bodyPr wrap="none" lIns="0" tIns="0" rIns="0" bIns="0" rtlCol="0" anchor="t"/>
          <a:lstStyle/>
          <a:p>
            <a:pPr algn="r"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Insights &amp; Interpretation</a:t>
            </a:r>
            <a:endParaRPr lang="en-US" sz="1800" dirty="0"/>
          </a:p>
        </p:txBody>
      </p:sp>
      <p:sp>
        <p:nvSpPr>
          <p:cNvPr id="29" name="Text 27"/>
          <p:cNvSpPr/>
          <p:nvPr/>
        </p:nvSpPr>
        <p:spPr>
          <a:xfrm>
            <a:off x="643057" y="6654284"/>
            <a:ext cx="5753457" cy="881539"/>
          </a:xfrm>
          <a:prstGeom prst="rect">
            <a:avLst/>
          </a:prstGeom>
          <a:noFill/>
          <a:ln/>
        </p:spPr>
        <p:txBody>
          <a:bodyPr wrap="square" lIns="0" tIns="0" rIns="0" bIns="0" rtlCol="0" anchor="t"/>
          <a:lstStyle/>
          <a:p>
            <a:pPr algn="r" indent="0" marL="0">
              <a:lnSpc>
                <a:spcPts val="2300"/>
              </a:lnSpc>
              <a:buNone/>
            </a:pPr>
            <a:r>
              <a:rPr lang="en-US" sz="1400" dirty="0">
                <a:solidFill>
                  <a:srgbClr val="272525"/>
                </a:solidFill>
                <a:latin typeface="Inter" pitchFamily="34" charset="0"/>
                <a:ea typeface="Inter" pitchFamily="34" charset="-122"/>
                <a:cs typeface="Inter" pitchFamily="34" charset="-120"/>
              </a:rPr>
              <a:t>Synthesized findings into actionable insights, identifying key drivers of listing success and areas for potential improvement or further investigation, forming the basis for our conclusions.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9614" y="565428"/>
            <a:ext cx="8342948" cy="642580"/>
          </a:xfrm>
          <a:prstGeom prst="rect">
            <a:avLst/>
          </a:prstGeom>
          <a:noFill/>
          <a:ln/>
        </p:spPr>
        <p:txBody>
          <a:bodyPr wrap="none" lIns="0" tIns="0" rIns="0" bIns="0" rtlCol="0" anchor="t"/>
          <a:lstStyle/>
          <a:p>
            <a:pPr algn="l" indent="0" marL="0">
              <a:lnSpc>
                <a:spcPts val="5050"/>
              </a:lnSpc>
              <a:buNone/>
            </a:pPr>
            <a:r>
              <a:rPr lang="en-US" sz="4000" b="1" dirty="0">
                <a:solidFill>
                  <a:srgbClr val="000000"/>
                </a:solidFill>
                <a:latin typeface="Inter Bold" pitchFamily="34" charset="0"/>
                <a:ea typeface="Inter Bold" pitchFamily="34" charset="-122"/>
                <a:cs typeface="Inter Bold" pitchFamily="34" charset="-120"/>
              </a:rPr>
              <a:t>Applications &amp; Impact of Our EDA</a:t>
            </a:r>
            <a:endParaRPr lang="en-US" sz="4000" dirty="0"/>
          </a:p>
        </p:txBody>
      </p:sp>
      <p:sp>
        <p:nvSpPr>
          <p:cNvPr id="3" name="Text 1"/>
          <p:cNvSpPr/>
          <p:nvPr/>
        </p:nvSpPr>
        <p:spPr>
          <a:xfrm>
            <a:off x="719614" y="1619250"/>
            <a:ext cx="13191173" cy="657939"/>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Our Exploratory Data Analysis provides valuable insights that can be directly applied by various stakeholders to make informed decisions within the Airbnb ecosystem. From individual hosts to larger investment firms, the findings offer practical guidance.</a:t>
            </a:r>
            <a:endParaRPr lang="en-US" sz="1600" dirty="0"/>
          </a:p>
        </p:txBody>
      </p:sp>
      <p:pic>
        <p:nvPicPr>
          <p:cNvPr id="4" name="Image 0" descr="preencoded.png">    </p:cNvPr>
          <p:cNvPicPr>
            <a:picLocks noChangeAspect="1"/>
          </p:cNvPicPr>
          <p:nvPr/>
        </p:nvPicPr>
        <p:blipFill>
          <a:blip r:embed="rId1"/>
          <a:stretch>
            <a:fillRect/>
          </a:stretch>
        </p:blipFill>
        <p:spPr>
          <a:xfrm>
            <a:off x="719614" y="2508409"/>
            <a:ext cx="4225766" cy="2611636"/>
          </a:xfrm>
          <a:prstGeom prst="rect">
            <a:avLst/>
          </a:prstGeom>
        </p:spPr>
      </p:pic>
      <p:sp>
        <p:nvSpPr>
          <p:cNvPr id="5" name="Text 2"/>
          <p:cNvSpPr/>
          <p:nvPr/>
        </p:nvSpPr>
        <p:spPr>
          <a:xfrm>
            <a:off x="719614" y="5325666"/>
            <a:ext cx="3577709" cy="321231"/>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Optimized Pricing Strategies</a:t>
            </a:r>
            <a:endParaRPr lang="en-US" sz="2000" dirty="0"/>
          </a:p>
        </p:txBody>
      </p:sp>
      <p:sp>
        <p:nvSpPr>
          <p:cNvPr id="6" name="Text 3"/>
          <p:cNvSpPr/>
          <p:nvPr/>
        </p:nvSpPr>
        <p:spPr>
          <a:xfrm>
            <a:off x="719614" y="5770245"/>
            <a:ext cx="4225766" cy="1644848"/>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Hosts can leverage our analysis of seasonal trends, neighborhood demand, and amenity impact to set competitive and profitable prices for their listings, maximizing occupancy and revenue.</a:t>
            </a:r>
            <a:endParaRPr lang="en-US" sz="1600" dirty="0"/>
          </a:p>
        </p:txBody>
      </p:sp>
      <p:pic>
        <p:nvPicPr>
          <p:cNvPr id="7" name="Image 1" descr="preencoded.png">    </p:cNvPr>
          <p:cNvPicPr>
            <a:picLocks noChangeAspect="1"/>
          </p:cNvPicPr>
          <p:nvPr/>
        </p:nvPicPr>
        <p:blipFill>
          <a:blip r:embed="rId2"/>
          <a:stretch>
            <a:fillRect/>
          </a:stretch>
        </p:blipFill>
        <p:spPr>
          <a:xfrm>
            <a:off x="5202317" y="2508409"/>
            <a:ext cx="4225766" cy="2611636"/>
          </a:xfrm>
          <a:prstGeom prst="rect">
            <a:avLst/>
          </a:prstGeom>
        </p:spPr>
      </p:pic>
      <p:sp>
        <p:nvSpPr>
          <p:cNvPr id="8" name="Text 4"/>
          <p:cNvSpPr/>
          <p:nvPr/>
        </p:nvSpPr>
        <p:spPr>
          <a:xfrm>
            <a:off x="5202317" y="5325666"/>
            <a:ext cx="4225766" cy="642461"/>
          </a:xfrm>
          <a:prstGeom prst="rect">
            <a:avLst/>
          </a:prstGeom>
          <a:noFill/>
          <a:ln/>
        </p:spPr>
        <p:txBody>
          <a:bodyPr wrap="squar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Identifying High-Demand Neighborhoods</a:t>
            </a:r>
            <a:endParaRPr lang="en-US" sz="2000" dirty="0"/>
          </a:p>
        </p:txBody>
      </p:sp>
      <p:sp>
        <p:nvSpPr>
          <p:cNvPr id="9" name="Text 5"/>
          <p:cNvSpPr/>
          <p:nvPr/>
        </p:nvSpPr>
        <p:spPr>
          <a:xfrm>
            <a:off x="5202317" y="6091476"/>
            <a:ext cx="4225766" cy="1644848"/>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Our geographical analysis pinpoints areas with high booking rates and premium pricing, offering crucial intelligence for potential investors or hosts looking to expand their portfolio.</a:t>
            </a:r>
            <a:endParaRPr lang="en-US" sz="1600" dirty="0"/>
          </a:p>
        </p:txBody>
      </p:sp>
      <p:pic>
        <p:nvPicPr>
          <p:cNvPr id="10" name="Image 2" descr="preencoded.png">    </p:cNvPr>
          <p:cNvPicPr>
            <a:picLocks noChangeAspect="1"/>
          </p:cNvPicPr>
          <p:nvPr/>
        </p:nvPicPr>
        <p:blipFill>
          <a:blip r:embed="rId3"/>
          <a:stretch>
            <a:fillRect/>
          </a:stretch>
        </p:blipFill>
        <p:spPr>
          <a:xfrm>
            <a:off x="9685020" y="2508409"/>
            <a:ext cx="4225766" cy="2611636"/>
          </a:xfrm>
          <a:prstGeom prst="rect">
            <a:avLst/>
          </a:prstGeom>
        </p:spPr>
      </p:pic>
      <p:sp>
        <p:nvSpPr>
          <p:cNvPr id="11" name="Text 6"/>
          <p:cNvSpPr/>
          <p:nvPr/>
        </p:nvSpPr>
        <p:spPr>
          <a:xfrm>
            <a:off x="9685020" y="5325666"/>
            <a:ext cx="3606641" cy="321231"/>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Enhancing Guest Experience</a:t>
            </a:r>
            <a:endParaRPr lang="en-US" sz="2000" dirty="0"/>
          </a:p>
        </p:txBody>
      </p:sp>
      <p:sp>
        <p:nvSpPr>
          <p:cNvPr id="12" name="Text 7"/>
          <p:cNvSpPr/>
          <p:nvPr/>
        </p:nvSpPr>
        <p:spPr>
          <a:xfrm>
            <a:off x="9685020" y="5770245"/>
            <a:ext cx="4225766" cy="1644848"/>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By understanding correlations between amenities, host response times, and guest reviews, hosts can strategically improve their offerings to attract more bookings and secure higher ratings.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6508" y="501253"/>
            <a:ext cx="6651665" cy="568285"/>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Challenges &amp; Solutions in EDA</a:t>
            </a:r>
            <a:endParaRPr lang="en-US" sz="3550" dirty="0"/>
          </a:p>
        </p:txBody>
      </p:sp>
      <p:sp>
        <p:nvSpPr>
          <p:cNvPr id="3" name="Text 1"/>
          <p:cNvSpPr/>
          <p:nvPr/>
        </p:nvSpPr>
        <p:spPr>
          <a:xfrm>
            <a:off x="636508" y="1433274"/>
            <a:ext cx="13357384" cy="581978"/>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Navigating the complexities of real-world data is integral to any robust EDA process. During our analysis of Airbnb listings, we encountered several common data challenges, each requiring specific strategies to overcome.</a:t>
            </a:r>
            <a:endParaRPr lang="en-US" sz="1400" dirty="0"/>
          </a:p>
        </p:txBody>
      </p:sp>
      <p:sp>
        <p:nvSpPr>
          <p:cNvPr id="4" name="Shape 2"/>
          <p:cNvSpPr/>
          <p:nvPr/>
        </p:nvSpPr>
        <p:spPr>
          <a:xfrm>
            <a:off x="636508" y="2219801"/>
            <a:ext cx="6587728" cy="2663309"/>
          </a:xfrm>
          <a:prstGeom prst="roundRect">
            <a:avLst>
              <a:gd name="adj" fmla="val 2868"/>
            </a:avLst>
          </a:prstGeom>
          <a:solidFill>
            <a:srgbClr val="DADBF1"/>
          </a:solidFill>
          <a:ln w="7620">
            <a:solidFill>
              <a:srgbClr val="C0C1D7"/>
            </a:solidFill>
            <a:prstDash val="solid"/>
          </a:ln>
        </p:spPr>
      </p:sp>
      <p:sp>
        <p:nvSpPr>
          <p:cNvPr id="5" name="Shape 3"/>
          <p:cNvSpPr/>
          <p:nvPr/>
        </p:nvSpPr>
        <p:spPr>
          <a:xfrm>
            <a:off x="825937" y="2409230"/>
            <a:ext cx="545544" cy="545544"/>
          </a:xfrm>
          <a:prstGeom prst="roundRect">
            <a:avLst>
              <a:gd name="adj" fmla="val 16759575"/>
            </a:avLst>
          </a:prstGeom>
          <a:solidFill>
            <a:srgbClr val="4950BC"/>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5955" y="2559129"/>
            <a:ext cx="245507" cy="245507"/>
          </a:xfrm>
          <a:prstGeom prst="rect">
            <a:avLst/>
          </a:prstGeom>
        </p:spPr>
      </p:pic>
      <p:sp>
        <p:nvSpPr>
          <p:cNvPr id="7" name="Text 4"/>
          <p:cNvSpPr/>
          <p:nvPr/>
        </p:nvSpPr>
        <p:spPr>
          <a:xfrm>
            <a:off x="825937" y="3136583"/>
            <a:ext cx="2692837" cy="284083"/>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Missing Data Imputation</a:t>
            </a:r>
            <a:endParaRPr lang="en-US" sz="1750" dirty="0"/>
          </a:p>
        </p:txBody>
      </p:sp>
      <p:sp>
        <p:nvSpPr>
          <p:cNvPr id="8" name="Text 5"/>
          <p:cNvSpPr/>
          <p:nvPr/>
        </p:nvSpPr>
        <p:spPr>
          <a:xfrm>
            <a:off x="825937" y="3529727"/>
            <a:ext cx="6208871" cy="116395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A significant portion of critical fields, such as 'reviews per month' or 'host response rate', contained missing values. We employed various imputation techniques, including mean/median imputation and predictive modeling, to preserve data integrity.</a:t>
            </a:r>
            <a:endParaRPr lang="en-US" sz="1400" dirty="0"/>
          </a:p>
        </p:txBody>
      </p:sp>
      <p:sp>
        <p:nvSpPr>
          <p:cNvPr id="9" name="Shape 6"/>
          <p:cNvSpPr/>
          <p:nvPr/>
        </p:nvSpPr>
        <p:spPr>
          <a:xfrm>
            <a:off x="7406045" y="2219801"/>
            <a:ext cx="6587847" cy="2663309"/>
          </a:xfrm>
          <a:prstGeom prst="roundRect">
            <a:avLst>
              <a:gd name="adj" fmla="val 2868"/>
            </a:avLst>
          </a:prstGeom>
          <a:solidFill>
            <a:srgbClr val="DADBF1"/>
          </a:solidFill>
          <a:ln w="7620">
            <a:solidFill>
              <a:srgbClr val="C0C1D7"/>
            </a:solidFill>
            <a:prstDash val="solid"/>
          </a:ln>
        </p:spPr>
      </p:sp>
      <p:sp>
        <p:nvSpPr>
          <p:cNvPr id="10" name="Shape 7"/>
          <p:cNvSpPr/>
          <p:nvPr/>
        </p:nvSpPr>
        <p:spPr>
          <a:xfrm>
            <a:off x="7595473" y="2409230"/>
            <a:ext cx="545544" cy="545544"/>
          </a:xfrm>
          <a:prstGeom prst="roundRect">
            <a:avLst>
              <a:gd name="adj" fmla="val 16759575"/>
            </a:avLst>
          </a:prstGeom>
          <a:solidFill>
            <a:srgbClr val="4950BC"/>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5492" y="2559129"/>
            <a:ext cx="245507" cy="245507"/>
          </a:xfrm>
          <a:prstGeom prst="rect">
            <a:avLst/>
          </a:prstGeom>
        </p:spPr>
      </p:pic>
      <p:sp>
        <p:nvSpPr>
          <p:cNvPr id="12" name="Text 8"/>
          <p:cNvSpPr/>
          <p:nvPr/>
        </p:nvSpPr>
        <p:spPr>
          <a:xfrm>
            <a:off x="7595473" y="3136583"/>
            <a:ext cx="2579132" cy="284083"/>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Outliers and Anomalies</a:t>
            </a:r>
            <a:endParaRPr lang="en-US" sz="1750" dirty="0"/>
          </a:p>
        </p:txBody>
      </p:sp>
      <p:sp>
        <p:nvSpPr>
          <p:cNvPr id="13" name="Text 9"/>
          <p:cNvSpPr/>
          <p:nvPr/>
        </p:nvSpPr>
        <p:spPr>
          <a:xfrm>
            <a:off x="7595473" y="3529727"/>
            <a:ext cx="6208990" cy="116395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Identifying and handling extreme outliers in price, minimum nights, or availability was crucial. Robust statistical methods and visualization were used to detect these anomalies without losing valuable information, preventing skewed analysis.</a:t>
            </a:r>
            <a:endParaRPr lang="en-US" sz="1400" dirty="0"/>
          </a:p>
        </p:txBody>
      </p:sp>
      <p:sp>
        <p:nvSpPr>
          <p:cNvPr id="14" name="Shape 10"/>
          <p:cNvSpPr/>
          <p:nvPr/>
        </p:nvSpPr>
        <p:spPr>
          <a:xfrm>
            <a:off x="636508" y="5064919"/>
            <a:ext cx="6587728" cy="2663309"/>
          </a:xfrm>
          <a:prstGeom prst="roundRect">
            <a:avLst>
              <a:gd name="adj" fmla="val 2868"/>
            </a:avLst>
          </a:prstGeom>
          <a:solidFill>
            <a:srgbClr val="DADBF1"/>
          </a:solidFill>
          <a:ln w="7620">
            <a:solidFill>
              <a:srgbClr val="C0C1D7"/>
            </a:solidFill>
            <a:prstDash val="solid"/>
          </a:ln>
        </p:spPr>
      </p:sp>
      <p:sp>
        <p:nvSpPr>
          <p:cNvPr id="15" name="Shape 11"/>
          <p:cNvSpPr/>
          <p:nvPr/>
        </p:nvSpPr>
        <p:spPr>
          <a:xfrm>
            <a:off x="825937" y="5254347"/>
            <a:ext cx="545544" cy="545544"/>
          </a:xfrm>
          <a:prstGeom prst="roundRect">
            <a:avLst>
              <a:gd name="adj" fmla="val 16759575"/>
            </a:avLst>
          </a:prstGeom>
          <a:solidFill>
            <a:srgbClr val="4950BC"/>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955" y="5404247"/>
            <a:ext cx="245507" cy="245507"/>
          </a:xfrm>
          <a:prstGeom prst="rect">
            <a:avLst/>
          </a:prstGeom>
        </p:spPr>
      </p:pic>
      <p:sp>
        <p:nvSpPr>
          <p:cNvPr id="17" name="Text 12"/>
          <p:cNvSpPr/>
          <p:nvPr/>
        </p:nvSpPr>
        <p:spPr>
          <a:xfrm>
            <a:off x="825937" y="5981700"/>
            <a:ext cx="2626876" cy="284083"/>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Text Data Interpretation</a:t>
            </a:r>
            <a:endParaRPr lang="en-US" sz="1750" dirty="0"/>
          </a:p>
        </p:txBody>
      </p:sp>
      <p:sp>
        <p:nvSpPr>
          <p:cNvPr id="18" name="Text 13"/>
          <p:cNvSpPr/>
          <p:nvPr/>
        </p:nvSpPr>
        <p:spPr>
          <a:xfrm>
            <a:off x="825937" y="6374844"/>
            <a:ext cx="6208871" cy="116395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Analyzing textual data like listing descriptions and reviews posed challenges due to unstructured nature. Techniques such as tokenization, sentiment analysis, and keyword extraction were applied to derive meaningful insights.</a:t>
            </a:r>
            <a:endParaRPr lang="en-US" sz="1400" dirty="0"/>
          </a:p>
        </p:txBody>
      </p:sp>
      <p:sp>
        <p:nvSpPr>
          <p:cNvPr id="19" name="Shape 14"/>
          <p:cNvSpPr/>
          <p:nvPr/>
        </p:nvSpPr>
        <p:spPr>
          <a:xfrm>
            <a:off x="7406045" y="5064919"/>
            <a:ext cx="6587847" cy="2663309"/>
          </a:xfrm>
          <a:prstGeom prst="roundRect">
            <a:avLst>
              <a:gd name="adj" fmla="val 2868"/>
            </a:avLst>
          </a:prstGeom>
          <a:solidFill>
            <a:srgbClr val="DADBF1"/>
          </a:solidFill>
          <a:ln w="7620">
            <a:solidFill>
              <a:srgbClr val="C0C1D7"/>
            </a:solidFill>
            <a:prstDash val="solid"/>
          </a:ln>
        </p:spPr>
      </p:sp>
      <p:sp>
        <p:nvSpPr>
          <p:cNvPr id="20" name="Shape 15"/>
          <p:cNvSpPr/>
          <p:nvPr/>
        </p:nvSpPr>
        <p:spPr>
          <a:xfrm>
            <a:off x="7595473" y="5254347"/>
            <a:ext cx="545544" cy="545544"/>
          </a:xfrm>
          <a:prstGeom prst="roundRect">
            <a:avLst>
              <a:gd name="adj" fmla="val 16759575"/>
            </a:avLst>
          </a:prstGeom>
          <a:solidFill>
            <a:srgbClr val="4950BC"/>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5492" y="5404247"/>
            <a:ext cx="245507" cy="245507"/>
          </a:xfrm>
          <a:prstGeom prst="rect">
            <a:avLst/>
          </a:prstGeom>
        </p:spPr>
      </p:pic>
      <p:sp>
        <p:nvSpPr>
          <p:cNvPr id="22" name="Text 16"/>
          <p:cNvSpPr/>
          <p:nvPr/>
        </p:nvSpPr>
        <p:spPr>
          <a:xfrm>
            <a:off x="7595473" y="5981700"/>
            <a:ext cx="3077766" cy="284083"/>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Geospatial Data Complexity</a:t>
            </a:r>
            <a:endParaRPr lang="en-US" sz="1750" dirty="0"/>
          </a:p>
        </p:txBody>
      </p:sp>
      <p:sp>
        <p:nvSpPr>
          <p:cNvPr id="23" name="Text 17"/>
          <p:cNvSpPr/>
          <p:nvPr/>
        </p:nvSpPr>
        <p:spPr>
          <a:xfrm>
            <a:off x="7595473" y="6374844"/>
            <a:ext cx="6208990" cy="116395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Leveraging geographical coordinates for neighborhood analysis and heatmaps required careful handling. We transformed raw coordinates into meaningful spatial features and integrated external demographic data for richer context.</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0207" y="575905"/>
            <a:ext cx="10579537" cy="625197"/>
          </a:xfrm>
          <a:prstGeom prst="rect">
            <a:avLst/>
          </a:prstGeom>
          <a:noFill/>
          <a:ln/>
        </p:spPr>
        <p:txBody>
          <a:bodyPr wrap="none" lIns="0" tIns="0" rIns="0" bIns="0" rtlCol="0" anchor="t"/>
          <a:lstStyle/>
          <a:p>
            <a:pPr algn="l" indent="0" marL="0">
              <a:lnSpc>
                <a:spcPts val="4900"/>
              </a:lnSpc>
              <a:buNone/>
            </a:pPr>
            <a:r>
              <a:rPr lang="en-US" sz="3900" b="1" dirty="0">
                <a:solidFill>
                  <a:srgbClr val="000000"/>
                </a:solidFill>
                <a:latin typeface="Inter Bold" pitchFamily="34" charset="0"/>
                <a:ea typeface="Inter Bold" pitchFamily="34" charset="-122"/>
                <a:cs typeface="Inter Bold" pitchFamily="34" charset="-120"/>
              </a:rPr>
              <a:t>Future Scope: Expanding Our EDA Horizons</a:t>
            </a:r>
            <a:endParaRPr lang="en-US" sz="3900" dirty="0"/>
          </a:p>
        </p:txBody>
      </p:sp>
      <p:sp>
        <p:nvSpPr>
          <p:cNvPr id="3" name="Text 1"/>
          <p:cNvSpPr/>
          <p:nvPr/>
        </p:nvSpPr>
        <p:spPr>
          <a:xfrm>
            <a:off x="700207" y="1601272"/>
            <a:ext cx="13229987" cy="64031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Building on the foundational insights from our initial EDA, there are several exciting avenues for further exploration and enhancement to deepen our understanding of the Airbnb market.</a:t>
            </a:r>
            <a:endParaRPr lang="en-US" sz="1550" dirty="0"/>
          </a:p>
        </p:txBody>
      </p:sp>
      <p:pic>
        <p:nvPicPr>
          <p:cNvPr id="4" name="Image 0" descr="preencoded.png">    </p:cNvPr>
          <p:cNvPicPr>
            <a:picLocks noChangeAspect="1"/>
          </p:cNvPicPr>
          <p:nvPr/>
        </p:nvPicPr>
        <p:blipFill>
          <a:blip r:embed="rId1"/>
          <a:stretch>
            <a:fillRect/>
          </a:stretch>
        </p:blipFill>
        <p:spPr>
          <a:xfrm>
            <a:off x="700207" y="2466618"/>
            <a:ext cx="6614993" cy="800338"/>
          </a:xfrm>
          <a:prstGeom prst="rect">
            <a:avLst/>
          </a:prstGeom>
        </p:spPr>
      </p:pic>
      <p:sp>
        <p:nvSpPr>
          <p:cNvPr id="5" name="Text 2"/>
          <p:cNvSpPr/>
          <p:nvPr/>
        </p:nvSpPr>
        <p:spPr>
          <a:xfrm>
            <a:off x="900232" y="3466981"/>
            <a:ext cx="2501027" cy="312658"/>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Predictive Modeling</a:t>
            </a:r>
            <a:endParaRPr lang="en-US" sz="1950" dirty="0"/>
          </a:p>
        </p:txBody>
      </p:sp>
      <p:sp>
        <p:nvSpPr>
          <p:cNvPr id="6" name="Text 3"/>
          <p:cNvSpPr/>
          <p:nvPr/>
        </p:nvSpPr>
        <p:spPr>
          <a:xfrm>
            <a:off x="900232" y="3899654"/>
            <a:ext cx="6214943" cy="960477"/>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Develop machine learning models to forecast listing prices, occupancy rates, or optimal host strategies based on identified key features and market dynamics.</a:t>
            </a:r>
            <a:endParaRPr lang="en-US" sz="1550" dirty="0"/>
          </a:p>
        </p:txBody>
      </p:sp>
      <p:pic>
        <p:nvPicPr>
          <p:cNvPr id="7" name="Image 1" descr="preencoded.png">    </p:cNvPr>
          <p:cNvPicPr>
            <a:picLocks noChangeAspect="1"/>
          </p:cNvPicPr>
          <p:nvPr/>
        </p:nvPicPr>
        <p:blipFill>
          <a:blip r:embed="rId2"/>
          <a:stretch>
            <a:fillRect/>
          </a:stretch>
        </p:blipFill>
        <p:spPr>
          <a:xfrm>
            <a:off x="7315200" y="2466618"/>
            <a:ext cx="6614993" cy="800338"/>
          </a:xfrm>
          <a:prstGeom prst="rect">
            <a:avLst/>
          </a:prstGeom>
        </p:spPr>
      </p:pic>
      <p:sp>
        <p:nvSpPr>
          <p:cNvPr id="8" name="Text 4"/>
          <p:cNvSpPr/>
          <p:nvPr/>
        </p:nvSpPr>
        <p:spPr>
          <a:xfrm>
            <a:off x="7515225" y="3466981"/>
            <a:ext cx="3725108" cy="312658"/>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Advanced Geospatial Analysis</a:t>
            </a:r>
            <a:endParaRPr lang="en-US" sz="1950" dirty="0"/>
          </a:p>
        </p:txBody>
      </p:sp>
      <p:sp>
        <p:nvSpPr>
          <p:cNvPr id="9" name="Text 5"/>
          <p:cNvSpPr/>
          <p:nvPr/>
        </p:nvSpPr>
        <p:spPr>
          <a:xfrm>
            <a:off x="7515225" y="3899654"/>
            <a:ext cx="6214943" cy="960477"/>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Integrate more granular location-based data, such as local amenities, public transport access, and demographic shifts, to refine neighborhood value assessments.</a:t>
            </a:r>
            <a:endParaRPr lang="en-US" sz="1550" dirty="0"/>
          </a:p>
        </p:txBody>
      </p:sp>
      <p:pic>
        <p:nvPicPr>
          <p:cNvPr id="10" name="Image 2" descr="preencoded.png">    </p:cNvPr>
          <p:cNvPicPr>
            <a:picLocks noChangeAspect="1"/>
          </p:cNvPicPr>
          <p:nvPr/>
        </p:nvPicPr>
        <p:blipFill>
          <a:blip r:embed="rId3"/>
          <a:stretch>
            <a:fillRect/>
          </a:stretch>
        </p:blipFill>
        <p:spPr>
          <a:xfrm>
            <a:off x="700207" y="5060156"/>
            <a:ext cx="6614993" cy="800338"/>
          </a:xfrm>
          <a:prstGeom prst="rect">
            <a:avLst/>
          </a:prstGeom>
        </p:spPr>
      </p:pic>
      <p:sp>
        <p:nvSpPr>
          <p:cNvPr id="11" name="Text 6"/>
          <p:cNvSpPr/>
          <p:nvPr/>
        </p:nvSpPr>
        <p:spPr>
          <a:xfrm>
            <a:off x="900232" y="6060519"/>
            <a:ext cx="3644265" cy="312658"/>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Enhanced Sentiment Analysis</a:t>
            </a:r>
            <a:endParaRPr lang="en-US" sz="1950" dirty="0"/>
          </a:p>
        </p:txBody>
      </p:sp>
      <p:sp>
        <p:nvSpPr>
          <p:cNvPr id="12" name="Text 7"/>
          <p:cNvSpPr/>
          <p:nvPr/>
        </p:nvSpPr>
        <p:spPr>
          <a:xfrm>
            <a:off x="900232" y="6493193"/>
            <a:ext cx="6214943" cy="960477"/>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Utilize advanced NLP techniques to extract deeper insights from guest reviews and host communications, identifying nuanced satisfaction drivers and areas for improvement.</a:t>
            </a:r>
            <a:endParaRPr lang="en-US" sz="1550" dirty="0"/>
          </a:p>
        </p:txBody>
      </p:sp>
      <p:pic>
        <p:nvPicPr>
          <p:cNvPr id="13" name="Image 3" descr="preencoded.png">    </p:cNvPr>
          <p:cNvPicPr>
            <a:picLocks noChangeAspect="1"/>
          </p:cNvPicPr>
          <p:nvPr/>
        </p:nvPicPr>
        <p:blipFill>
          <a:blip r:embed="rId4"/>
          <a:stretch>
            <a:fillRect/>
          </a:stretch>
        </p:blipFill>
        <p:spPr>
          <a:xfrm>
            <a:off x="7315200" y="5060156"/>
            <a:ext cx="6614993" cy="800338"/>
          </a:xfrm>
          <a:prstGeom prst="rect">
            <a:avLst/>
          </a:prstGeom>
        </p:spPr>
      </p:pic>
      <p:sp>
        <p:nvSpPr>
          <p:cNvPr id="14" name="Text 8"/>
          <p:cNvSpPr/>
          <p:nvPr/>
        </p:nvSpPr>
        <p:spPr>
          <a:xfrm>
            <a:off x="7515225" y="6060519"/>
            <a:ext cx="3026688" cy="312658"/>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External Data Integration</a:t>
            </a:r>
            <a:endParaRPr lang="en-US" sz="1950" dirty="0"/>
          </a:p>
        </p:txBody>
      </p:sp>
      <p:sp>
        <p:nvSpPr>
          <p:cNvPr id="15" name="Text 9"/>
          <p:cNvSpPr/>
          <p:nvPr/>
        </p:nvSpPr>
        <p:spPr>
          <a:xfrm>
            <a:off x="7515225" y="6493193"/>
            <a:ext cx="6214943" cy="960477"/>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Incorporate external macroeconomic indicators, tourism statistics, and local event calendars to contextualize Airbnb trends and identify broader market influences.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9503" y="621506"/>
            <a:ext cx="8039695" cy="704850"/>
          </a:xfrm>
          <a:prstGeom prst="rect">
            <a:avLst/>
          </a:prstGeom>
          <a:noFill/>
          <a:ln/>
        </p:spPr>
        <p:txBody>
          <a:bodyPr wrap="none" lIns="0" tIns="0" rIns="0" bIns="0" rtlCol="0" anchor="t"/>
          <a:lstStyle/>
          <a:p>
            <a:pPr algn="l" indent="0" marL="0">
              <a:lnSpc>
                <a:spcPts val="5550"/>
              </a:lnSpc>
              <a:buNone/>
            </a:pPr>
            <a:r>
              <a:rPr lang="en-US" sz="4400" b="1" dirty="0">
                <a:solidFill>
                  <a:srgbClr val="000000"/>
                </a:solidFill>
                <a:latin typeface="Inter Bold" pitchFamily="34" charset="0"/>
                <a:ea typeface="Inter Bold" pitchFamily="34" charset="-122"/>
                <a:cs typeface="Inter Bold" pitchFamily="34" charset="-120"/>
              </a:rPr>
              <a:t>Key Takeaways &amp; Conclusion</a:t>
            </a:r>
            <a:endParaRPr lang="en-US" sz="4400" dirty="0"/>
          </a:p>
        </p:txBody>
      </p:sp>
      <p:sp>
        <p:nvSpPr>
          <p:cNvPr id="3" name="Text 1"/>
          <p:cNvSpPr/>
          <p:nvPr/>
        </p:nvSpPr>
        <p:spPr>
          <a:xfrm>
            <a:off x="789503" y="1777484"/>
            <a:ext cx="13051393" cy="72199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Our comprehensive EDA on Airbnb listings has not only provided deep insights into market dynamics but also underscored the power of data-driven decision-making. Here are the core conclusions from our analysis:</a:t>
            </a:r>
            <a:endParaRPr lang="en-US" sz="1750" dirty="0"/>
          </a:p>
        </p:txBody>
      </p:sp>
      <p:sp>
        <p:nvSpPr>
          <p:cNvPr id="4" name="Shape 2"/>
          <p:cNvSpPr/>
          <p:nvPr/>
        </p:nvSpPr>
        <p:spPr>
          <a:xfrm>
            <a:off x="789503" y="2753201"/>
            <a:ext cx="4200049" cy="3879056"/>
          </a:xfrm>
          <a:prstGeom prst="roundRect">
            <a:avLst>
              <a:gd name="adj" fmla="val 3772"/>
            </a:avLst>
          </a:prstGeom>
          <a:solidFill>
            <a:srgbClr val="FFFFFF"/>
          </a:solidFill>
          <a:ln w="30480">
            <a:solidFill>
              <a:srgbClr val="C0C1D7"/>
            </a:solidFill>
            <a:prstDash val="solid"/>
          </a:ln>
        </p:spPr>
      </p:sp>
      <p:sp>
        <p:nvSpPr>
          <p:cNvPr id="5" name="Shape 3"/>
          <p:cNvSpPr/>
          <p:nvPr/>
        </p:nvSpPr>
        <p:spPr>
          <a:xfrm>
            <a:off x="759023" y="2753201"/>
            <a:ext cx="121920" cy="3879056"/>
          </a:xfrm>
          <a:prstGeom prst="roundRect">
            <a:avLst>
              <a:gd name="adj" fmla="val 77708"/>
            </a:avLst>
          </a:prstGeom>
          <a:solidFill>
            <a:srgbClr val="4950BC"/>
          </a:solidFill>
          <a:ln/>
        </p:spPr>
      </p:sp>
      <p:sp>
        <p:nvSpPr>
          <p:cNvPr id="6" name="Text 4"/>
          <p:cNvSpPr/>
          <p:nvPr/>
        </p:nvSpPr>
        <p:spPr>
          <a:xfrm>
            <a:off x="1136928" y="3009186"/>
            <a:ext cx="3358753" cy="352425"/>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Unveiling Market Trends</a:t>
            </a:r>
            <a:endParaRPr lang="en-US" sz="2200" dirty="0"/>
          </a:p>
        </p:txBody>
      </p:sp>
      <p:sp>
        <p:nvSpPr>
          <p:cNvPr id="7" name="Text 5"/>
          <p:cNvSpPr/>
          <p:nvPr/>
        </p:nvSpPr>
        <p:spPr>
          <a:xfrm>
            <a:off x="1136928" y="3496866"/>
            <a:ext cx="3596640" cy="216598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We successfully identified significant seasonal pricing fluctuations, high-demand geographical areas, and the direct impact of amenities on listing appeal and profitability.</a:t>
            </a:r>
            <a:endParaRPr lang="en-US" sz="1750" dirty="0"/>
          </a:p>
        </p:txBody>
      </p:sp>
      <p:sp>
        <p:nvSpPr>
          <p:cNvPr id="8" name="Shape 6"/>
          <p:cNvSpPr/>
          <p:nvPr/>
        </p:nvSpPr>
        <p:spPr>
          <a:xfrm>
            <a:off x="5215057" y="2753201"/>
            <a:ext cx="4200168" cy="3879056"/>
          </a:xfrm>
          <a:prstGeom prst="roundRect">
            <a:avLst>
              <a:gd name="adj" fmla="val 3772"/>
            </a:avLst>
          </a:prstGeom>
          <a:solidFill>
            <a:srgbClr val="FFFFFF"/>
          </a:solidFill>
          <a:ln w="30480">
            <a:solidFill>
              <a:srgbClr val="C0C1D7"/>
            </a:solidFill>
            <a:prstDash val="solid"/>
          </a:ln>
        </p:spPr>
      </p:sp>
      <p:sp>
        <p:nvSpPr>
          <p:cNvPr id="9" name="Shape 7"/>
          <p:cNvSpPr/>
          <p:nvPr/>
        </p:nvSpPr>
        <p:spPr>
          <a:xfrm>
            <a:off x="5184577" y="2753201"/>
            <a:ext cx="121920" cy="3879056"/>
          </a:xfrm>
          <a:prstGeom prst="roundRect">
            <a:avLst>
              <a:gd name="adj" fmla="val 77708"/>
            </a:avLst>
          </a:prstGeom>
          <a:solidFill>
            <a:srgbClr val="4950BC"/>
          </a:solidFill>
          <a:ln/>
        </p:spPr>
      </p:sp>
      <p:sp>
        <p:nvSpPr>
          <p:cNvPr id="10" name="Text 8"/>
          <p:cNvSpPr/>
          <p:nvPr/>
        </p:nvSpPr>
        <p:spPr>
          <a:xfrm>
            <a:off x="5562481" y="3009186"/>
            <a:ext cx="3596759" cy="70485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Actionable Insights for Stakeholders</a:t>
            </a:r>
            <a:endParaRPr lang="en-US" sz="2200" dirty="0"/>
          </a:p>
        </p:txBody>
      </p:sp>
      <p:sp>
        <p:nvSpPr>
          <p:cNvPr id="11" name="Text 9"/>
          <p:cNvSpPr/>
          <p:nvPr/>
        </p:nvSpPr>
        <p:spPr>
          <a:xfrm>
            <a:off x="5562481" y="3849291"/>
            <a:ext cx="3596759" cy="216598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The analysis yielded practical strategies for hosts to optimize pricing and enhance guest experience, and for investors to pinpoint lucrative opportunities within the Airbnb ecosystem.</a:t>
            </a:r>
            <a:endParaRPr lang="en-US" sz="1750" dirty="0"/>
          </a:p>
        </p:txBody>
      </p:sp>
      <p:sp>
        <p:nvSpPr>
          <p:cNvPr id="12" name="Shape 10"/>
          <p:cNvSpPr/>
          <p:nvPr/>
        </p:nvSpPr>
        <p:spPr>
          <a:xfrm>
            <a:off x="9640729" y="2753201"/>
            <a:ext cx="4200168" cy="3879056"/>
          </a:xfrm>
          <a:prstGeom prst="roundRect">
            <a:avLst>
              <a:gd name="adj" fmla="val 3772"/>
            </a:avLst>
          </a:prstGeom>
          <a:solidFill>
            <a:srgbClr val="FFFFFF"/>
          </a:solidFill>
          <a:ln w="30480">
            <a:solidFill>
              <a:srgbClr val="C0C1D7"/>
            </a:solidFill>
            <a:prstDash val="solid"/>
          </a:ln>
        </p:spPr>
      </p:sp>
      <p:sp>
        <p:nvSpPr>
          <p:cNvPr id="13" name="Shape 11"/>
          <p:cNvSpPr/>
          <p:nvPr/>
        </p:nvSpPr>
        <p:spPr>
          <a:xfrm>
            <a:off x="9610249" y="2753201"/>
            <a:ext cx="121920" cy="3879056"/>
          </a:xfrm>
          <a:prstGeom prst="roundRect">
            <a:avLst>
              <a:gd name="adj" fmla="val 77708"/>
            </a:avLst>
          </a:prstGeom>
          <a:solidFill>
            <a:srgbClr val="4950BC"/>
          </a:solidFill>
          <a:ln/>
        </p:spPr>
      </p:sp>
      <p:sp>
        <p:nvSpPr>
          <p:cNvPr id="14" name="Text 12"/>
          <p:cNvSpPr/>
          <p:nvPr/>
        </p:nvSpPr>
        <p:spPr>
          <a:xfrm>
            <a:off x="9988153" y="3009186"/>
            <a:ext cx="3596759" cy="70485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Robust Data Handling &amp; Methodology</a:t>
            </a:r>
            <a:endParaRPr lang="en-US" sz="2200" dirty="0"/>
          </a:p>
        </p:txBody>
      </p:sp>
      <p:sp>
        <p:nvSpPr>
          <p:cNvPr id="15" name="Text 13"/>
          <p:cNvSpPr/>
          <p:nvPr/>
        </p:nvSpPr>
        <p:spPr>
          <a:xfrm>
            <a:off x="9988153" y="3849291"/>
            <a:ext cx="3596759" cy="2526983"/>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Our project demonstrated effective strategies for tackling real-world data challenges, including missing data, outliers, and complex geospatial and text analysis, ensuring the reliability of our findings.</a:t>
            </a:r>
            <a:endParaRPr lang="en-US" sz="1750" dirty="0"/>
          </a:p>
        </p:txBody>
      </p:sp>
      <p:sp>
        <p:nvSpPr>
          <p:cNvPr id="16" name="Text 14"/>
          <p:cNvSpPr/>
          <p:nvPr/>
        </p:nvSpPr>
        <p:spPr>
          <a:xfrm>
            <a:off x="789503" y="6885980"/>
            <a:ext cx="13051393" cy="721995"/>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This EDA forms a strong foundation for future predictive modeling and advanced market analysis, highlighting the continuous potential for data to transform business strategies.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8145" y="312896"/>
            <a:ext cx="5689163" cy="711041"/>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Thank You!</a:t>
            </a:r>
            <a:endParaRPr lang="en-US" sz="4450" dirty="0"/>
          </a:p>
        </p:txBody>
      </p:sp>
      <p:sp>
        <p:nvSpPr>
          <p:cNvPr id="3" name="Text 1"/>
          <p:cNvSpPr/>
          <p:nvPr/>
        </p:nvSpPr>
        <p:spPr>
          <a:xfrm>
            <a:off x="398145" y="1251466"/>
            <a:ext cx="13834110" cy="182047"/>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We hope this presentation provided valuable insights into the power of Exploratory Data Analysis for Airbnb listings. </a:t>
            </a:r>
            <a:endParaRPr lang="en-US" sz="850" dirty="0"/>
          </a:p>
        </p:txBody>
      </p:sp>
      <p:pic>
        <p:nvPicPr>
          <p:cNvPr id="4" name="Image 0" descr="preencoded.png">    </p:cNvPr>
          <p:cNvPicPr>
            <a:picLocks noChangeAspect="1"/>
          </p:cNvPicPr>
          <p:nvPr/>
        </p:nvPicPr>
        <p:blipFill>
          <a:blip r:embed="rId1"/>
          <a:stretch>
            <a:fillRect/>
          </a:stretch>
        </p:blipFill>
        <p:spPr>
          <a:xfrm>
            <a:off x="398145" y="1561505"/>
            <a:ext cx="1055013" cy="312896"/>
          </a:xfrm>
          <a:prstGeom prst="rect">
            <a:avLst/>
          </a:prstGeom>
        </p:spPr>
      </p:pic>
      <p:pic>
        <p:nvPicPr>
          <p:cNvPr id="5" name="Image 1" descr="preencoded.png">    </p:cNvPr>
          <p:cNvPicPr>
            <a:picLocks noChangeAspect="1"/>
          </p:cNvPicPr>
          <p:nvPr/>
        </p:nvPicPr>
        <p:blipFill>
          <a:blip r:embed="rId2"/>
          <a:stretch>
            <a:fillRect/>
          </a:stretch>
        </p:blipFill>
        <p:spPr>
          <a:xfrm>
            <a:off x="1509951" y="1561505"/>
            <a:ext cx="1131808" cy="312896"/>
          </a:xfrm>
          <a:prstGeom prst="rect">
            <a:avLst/>
          </a:prstGeom>
        </p:spPr>
      </p:pic>
      <p:pic>
        <p:nvPicPr>
          <p:cNvPr id="6" name="Image 2" descr="preencoded.png">    </p:cNvPr>
          <p:cNvPicPr>
            <a:picLocks noChangeAspect="1"/>
          </p:cNvPicPr>
          <p:nvPr/>
        </p:nvPicPr>
        <p:blipFill>
          <a:blip r:embed="rId3"/>
          <a:stretch>
            <a:fillRect/>
          </a:stretch>
        </p:blipFill>
        <p:spPr>
          <a:xfrm>
            <a:off x="398145" y="2002393"/>
            <a:ext cx="8647509" cy="59166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2025-11-14T18:12:32Z</dcterms:created>
  <dcterms:modified xsi:type="dcterms:W3CDTF">2025-11-14T18:12:32Z</dcterms:modified>
</cp:coreProperties>
</file>